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6" r:id="rId2"/>
    <p:sldId id="263" r:id="rId3"/>
    <p:sldId id="257" r:id="rId4"/>
    <p:sldId id="259" r:id="rId5"/>
    <p:sldId id="258" r:id="rId6"/>
    <p:sldId id="260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D8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43" autoAdjust="0"/>
    <p:restoredTop sz="94763" autoAdjust="0"/>
  </p:normalViewPr>
  <p:slideViewPr>
    <p:cSldViewPr snapToGrid="0" snapToObjects="1">
      <p:cViewPr varScale="1">
        <p:scale>
          <a:sx n="114" d="100"/>
          <a:sy n="114" d="100"/>
        </p:scale>
        <p:origin x="175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BEC52-DF0F-7841-A0AD-1B767150BB27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840C2-C1C1-8541-8D0D-B8AAA5BF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40C2-C1C1-8541-8D0D-B8AAA5BF6B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150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40C2-C1C1-8541-8D0D-B8AAA5BF6B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8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8810" y="3323845"/>
            <a:ext cx="4745371" cy="1475035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6"/>
                </a:solidFill>
                <a:latin typeface="Arial Rounded MT Bold" charset="0"/>
                <a:ea typeface="Arial Rounded MT Bold" charset="0"/>
                <a:cs typeface="Arial Rounded MT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8810" y="5052145"/>
            <a:ext cx="4745372" cy="965343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accent6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576455"/>
            <a:ext cx="4366573" cy="436657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6380582" y="1957084"/>
            <a:ext cx="2133600" cy="122733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3EB3E8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Time</a:t>
            </a:r>
            <a:endParaRPr lang="en-US" dirty="0">
              <a:solidFill>
                <a:srgbClr val="3EB3E8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4601209" y="1961800"/>
            <a:ext cx="2133600" cy="122733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chemeClr val="accent3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Open</a:t>
            </a:r>
            <a:endParaRPr lang="en-US" sz="5400" dirty="0">
              <a:solidFill>
                <a:schemeClr val="accent3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207599" y="2076110"/>
            <a:ext cx="4421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0" i="0" kern="1200" smtClean="0">
                <a:solidFill>
                  <a:schemeClr val="bg2"/>
                </a:solidFill>
                <a:effectLst/>
                <a:latin typeface="+mn-lt"/>
                <a:ea typeface="+mn-ea"/>
                <a:cs typeface="+mn-cs"/>
              </a:rPr>
              <a:t>®</a:t>
            </a:r>
            <a:endParaRPr lang="en-US" sz="44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E57FB-17D2-C149-B31E-E3542A6DDAD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9805-D0D3-B04F-9B17-5CC1C0AD4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E57FB-17D2-C149-B31E-E3542A6DDAD1}" type="datetimeFigureOut">
              <a:rPr lang="en-US" smtClean="0"/>
              <a:pPr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F9805-D0D3-B04F-9B17-5CC1C0AD4F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0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6"/>
          </a:solidFill>
          <a:latin typeface="Arial Rounded MT Bold" charset="0"/>
          <a:ea typeface="Arial Rounded MT Bold" charset="0"/>
          <a:cs typeface="Arial Rounded MT Bold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jpeg"/><Relationship Id="rId12" Type="http://schemas.openxmlformats.org/officeDocument/2006/relationships/image" Target="../media/image14.tiff"/><Relationship Id="rId13" Type="http://schemas.openxmlformats.org/officeDocument/2006/relationships/image" Target="../media/image15.png"/><Relationship Id="rId14" Type="http://schemas.openxmlformats.org/officeDocument/2006/relationships/image" Target="../media/image16.jpg"/><Relationship Id="rId1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jp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jpg"/><Relationship Id="rId10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Mentorship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Proposal for training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program management 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by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Josh Woodcock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67199" y="2042862"/>
            <a:ext cx="4745371" cy="14750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6"/>
                </a:solidFill>
                <a:latin typeface="Arial Rounded MT Bold" charset="0"/>
                <a:ea typeface="Arial Rounded MT Bold" charset="0"/>
                <a:cs typeface="Arial Rounded MT Bold" charset="0"/>
              </a:defRPr>
            </a:lvl1pPr>
          </a:lstStyle>
          <a:p>
            <a:r>
              <a:rPr lang="en-US" sz="2800" b="0" dirty="0" smtClean="0">
                <a:solidFill>
                  <a:schemeClr val="bg1"/>
                </a:solidFill>
              </a:rPr>
              <a:t>Make time for people</a:t>
            </a:r>
            <a:endParaRPr lang="en-US" sz="2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0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34" y="497326"/>
            <a:ext cx="7979323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experience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34280" y="1389586"/>
            <a:ext cx="3977671" cy="43398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Advisory program change management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676293" y="3559488"/>
            <a:ext cx="3419707" cy="275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Mentorship program change management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93" y="4122519"/>
            <a:ext cx="1941241" cy="7691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93" y="5027276"/>
            <a:ext cx="2085278" cy="7021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925" y="4148262"/>
            <a:ext cx="717684" cy="7176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219" y="5027276"/>
            <a:ext cx="1506034" cy="9012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59" y="2057038"/>
            <a:ext cx="658903" cy="6589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275" y="2898781"/>
            <a:ext cx="1045745" cy="5052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019" y="2826425"/>
            <a:ext cx="999894" cy="38162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751" y="2057038"/>
            <a:ext cx="680413" cy="68041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26566" y="3085031"/>
            <a:ext cx="905803" cy="38629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491" y="2898781"/>
            <a:ext cx="760041" cy="49937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384" y="2057038"/>
            <a:ext cx="680413" cy="6804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344" y="2050080"/>
            <a:ext cx="1271859" cy="58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8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81" y="667265"/>
            <a:ext cx="7661189" cy="1023424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Engagement 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verv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iew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638" y="1545021"/>
            <a:ext cx="3917092" cy="48768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What can you </a:t>
            </a:r>
            <a:r>
              <a:rPr lang="en-US" sz="3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expect?</a:t>
            </a:r>
            <a:endParaRPr lang="en-US" sz="3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>
              <a:buNone/>
            </a:pPr>
            <a:endParaRPr lang="en-US" sz="2900" dirty="0" smtClean="0"/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Initial mentoring program design &amp; </a:t>
            </a:r>
            <a:endParaRPr lang="en-US" sz="2200" dirty="0" smtClean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rollout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plan</a:t>
            </a: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20 free hours of mentorship program training for your staff, alumni boards, and leadership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committees</a:t>
            </a:r>
          </a:p>
          <a:p>
            <a:pPr marL="342900" lvl="2" indent="0" algn="ctr">
              <a:spcBef>
                <a:spcPts val="750"/>
              </a:spcBef>
              <a:buNone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300 free hours of post-training advice and consulting</a:t>
            </a:r>
          </a:p>
          <a:p>
            <a:pPr marL="0" indent="0">
              <a:buNone/>
            </a:pPr>
            <a:endParaRPr lang="en-US" sz="29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3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What can </a:t>
            </a:r>
            <a:r>
              <a:rPr lang="en-US" sz="3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we </a:t>
            </a:r>
            <a:r>
              <a:rPr lang="en-US" sz="3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expect?</a:t>
            </a:r>
            <a:endParaRPr lang="en-US" sz="3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>
              <a:buNone/>
            </a:pPr>
            <a:endParaRPr lang="en-US" sz="29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Commitment to our relationship from relevant stakeholders</a:t>
            </a:r>
          </a:p>
          <a:p>
            <a:pPr marL="342900" lvl="2" indent="0" algn="ctr">
              <a:spcBef>
                <a:spcPts val="750"/>
              </a:spcBef>
              <a:buNone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Participation in discussions &amp; decisions from relevant stakeholders</a:t>
            </a:r>
          </a:p>
          <a:p>
            <a:pPr marL="342900" lvl="2" indent="0" algn="ctr">
              <a:spcBef>
                <a:spcPts val="750"/>
              </a:spcBef>
              <a:buNone/>
            </a:pP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spcBef>
                <a:spcPts val="750"/>
              </a:spcBef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Access to appropriate tools &amp; people to help you be successful</a:t>
            </a:r>
          </a:p>
          <a:p>
            <a:pPr lvl="1"/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30" y="704335"/>
            <a:ext cx="8095220" cy="98635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5491" y="1516467"/>
            <a:ext cx="3855309" cy="43398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Key Components:</a:t>
            </a:r>
            <a:endParaRPr lang="en-US" sz="2000" dirty="0" smtClean="0"/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on 1 : 1 interactions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Criteria for mentor selection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Roles and responsibilities of mentors and mentees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Durations for selected mentoring types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Alumni data analysis and segmentation</a:t>
            </a:r>
          </a:p>
          <a:p>
            <a:pPr marL="0" indent="0" algn="ctr">
              <a:buNone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19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780" y="512272"/>
            <a:ext cx="7410779" cy="13255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 Program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3806" y="1587063"/>
            <a:ext cx="4120055" cy="443536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How will you manage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?</a:t>
            </a:r>
          </a:p>
          <a:p>
            <a:pPr marL="0" indent="0" algn="ctr">
              <a:buNone/>
            </a:pPr>
            <a:endParaRPr 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Responsibility as mentor program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manager</a:t>
            </a: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Explanation of UM program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design</a:t>
            </a: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Operational program management  including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70000"/>
              </a:lnSpc>
              <a:spcBef>
                <a:spcPts val="750"/>
              </a:spcBef>
              <a:buNone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issue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resolution and follow ups</a:t>
            </a:r>
          </a:p>
          <a:p>
            <a:pPr marL="0" indent="0" algn="ctr">
              <a:buNone/>
            </a:pPr>
            <a:endParaRPr lang="en-U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How </a:t>
            </a:r>
            <a:r>
              <a:rPr lang="en-US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will you grow</a:t>
            </a:r>
            <a:r>
              <a:rPr lang="en-US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?</a:t>
            </a:r>
          </a:p>
          <a:p>
            <a:pPr marL="0" indent="0" algn="ctr">
              <a:buNone/>
            </a:pPr>
            <a:endParaRPr 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8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Mentor recruitment, selection, and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retention</a:t>
            </a:r>
          </a:p>
          <a:p>
            <a:pPr marL="342900" lvl="2" indent="0" algn="ctr">
              <a:lnSpc>
                <a:spcPct val="80000"/>
              </a:lnSpc>
              <a:spcBef>
                <a:spcPts val="750"/>
              </a:spcBef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8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How to generate interest &amp; sharing from local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community</a:t>
            </a:r>
          </a:p>
          <a:p>
            <a:pPr marL="342900" lvl="2" indent="0" algn="ctr">
              <a:lnSpc>
                <a:spcPct val="80000"/>
              </a:lnSpc>
              <a:spcBef>
                <a:spcPts val="750"/>
              </a:spcBef>
              <a:buNone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342900" lvl="2" indent="0" algn="ctr">
              <a:lnSpc>
                <a:spcPct val="80000"/>
              </a:lnSpc>
              <a:spcBef>
                <a:spcPts val="750"/>
              </a:spcBef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How to establish local community partnerships to grow program awareness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34" y="497326"/>
            <a:ext cx="7979323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Post-training consulting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280" y="1825625"/>
            <a:ext cx="3956009" cy="2041302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How we will help?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We will commit to assisting program managers , staff and leadership through day-to-day issues and challenges.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Up to 300 free hours in first 365 days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281" y="4523771"/>
            <a:ext cx="3554723" cy="16773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434" y="497326"/>
            <a:ext cx="7979323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4780" y="1825624"/>
            <a:ext cx="3713358" cy="3114365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Who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Identify the set of stakeholders needed to get buy in and support for our partnership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buNone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 marL="0" indent="0" algn="ctr">
              <a:buNone/>
            </a:pP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charset="0"/>
                <a:ea typeface="Arial Rounded MT Bold" charset="0"/>
                <a:cs typeface="Arial Rounded MT Bold" charset="0"/>
              </a:rPr>
              <a:t>When</a:t>
            </a:r>
          </a:p>
          <a:p>
            <a:pPr marL="0" indent="0">
              <a:spcBef>
                <a:spcPct val="0"/>
              </a:spcBef>
              <a:buNone/>
            </a:pP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Identify when we can discuss our proposal with those set of stakeholders in person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924" y="5544313"/>
            <a:ext cx="2570205" cy="13136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208" y="5720685"/>
            <a:ext cx="1519879" cy="9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20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 </a:t>
            </a:r>
            <a:endParaRPr lang="en-US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8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enTime 20170209">
      <a:dk1>
        <a:srgbClr val="000000"/>
      </a:dk1>
      <a:lt1>
        <a:srgbClr val="FFFFFF"/>
      </a:lt1>
      <a:dk2>
        <a:srgbClr val="2E6171"/>
      </a:dk2>
      <a:lt2>
        <a:srgbClr val="3EB3E8"/>
      </a:lt2>
      <a:accent1>
        <a:srgbClr val="FFE066"/>
      </a:accent1>
      <a:accent2>
        <a:srgbClr val="F25F5C"/>
      </a:accent2>
      <a:accent3>
        <a:srgbClr val="89CF88"/>
      </a:accent3>
      <a:accent4>
        <a:srgbClr val="895D88"/>
      </a:accent4>
      <a:accent5>
        <a:srgbClr val="1A9FD9"/>
      </a:accent5>
      <a:accent6>
        <a:srgbClr val="797979"/>
      </a:accent6>
      <a:hlink>
        <a:srgbClr val="5DD39E"/>
      </a:hlink>
      <a:folHlink>
        <a:srgbClr val="53B951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</TotalTime>
  <Words>256</Words>
  <Application>Microsoft Macintosh PowerPoint</Application>
  <PresentationFormat>On-screen Show (4:3)</PresentationFormat>
  <Paragraphs>71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 Rounded MT Bold</vt:lpstr>
      <vt:lpstr>Calibri</vt:lpstr>
      <vt:lpstr>Arial</vt:lpstr>
      <vt:lpstr>Office Theme</vt:lpstr>
      <vt:lpstr>Mentorship</vt:lpstr>
      <vt:lpstr>Our experience</vt:lpstr>
      <vt:lpstr>Engagement Overview</vt:lpstr>
      <vt:lpstr>Program Design</vt:lpstr>
      <vt:lpstr>Mentor Program Management</vt:lpstr>
      <vt:lpstr>Post-training consulting</vt:lpstr>
      <vt:lpstr>Next steps</vt:lpstr>
      <vt:lpstr>Questions? 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josh woodcock</cp:lastModifiedBy>
  <cp:revision>110</cp:revision>
  <dcterms:created xsi:type="dcterms:W3CDTF">2015-11-13T21:02:48Z</dcterms:created>
  <dcterms:modified xsi:type="dcterms:W3CDTF">2017-05-16T23:16:57Z</dcterms:modified>
</cp:coreProperties>
</file>